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75" r:id="rId14"/>
    <p:sldId id="576" r:id="rId15"/>
    <p:sldId id="577" r:id="rId16"/>
    <p:sldId id="580" r:id="rId17"/>
    <p:sldId id="583" r:id="rId18"/>
    <p:sldId id="563" r:id="rId19"/>
    <p:sldId id="582" r:id="rId20"/>
    <p:sldId id="581" r:id="rId21"/>
    <p:sldId id="564" r:id="rId22"/>
    <p:sldId id="565" r:id="rId23"/>
    <p:sldId id="566" r:id="rId24"/>
    <p:sldId id="567" r:id="rId25"/>
    <p:sldId id="568" r:id="rId26"/>
    <p:sldId id="569" r:id="rId27"/>
    <p:sldId id="455" r:id="rId28"/>
    <p:sldId id="532" r:id="rId29"/>
    <p:sldId id="436" r:id="rId30"/>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7">
          <p15:clr>
            <a:srgbClr val="A4A3A4"/>
          </p15:clr>
        </p15:guide>
        <p15:guide id="2" orient="horz" pos="3884">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p15:guide id="1" orient="horz" pos="296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7"/>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9"/>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3788901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17095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extLst>
      <p:ext uri="{BB962C8B-B14F-4D97-AF65-F5344CB8AC3E}">
        <p14:creationId xmlns:p14="http://schemas.microsoft.com/office/powerpoint/2010/main" val="154060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extLst>
      <p:ext uri="{BB962C8B-B14F-4D97-AF65-F5344CB8AC3E}">
        <p14:creationId xmlns:p14="http://schemas.microsoft.com/office/powerpoint/2010/main" val="406215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extLst>
      <p:ext uri="{BB962C8B-B14F-4D97-AF65-F5344CB8AC3E}">
        <p14:creationId xmlns:p14="http://schemas.microsoft.com/office/powerpoint/2010/main" val="12712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extLst>
      <p:ext uri="{BB962C8B-B14F-4D97-AF65-F5344CB8AC3E}">
        <p14:creationId xmlns:p14="http://schemas.microsoft.com/office/powerpoint/2010/main" val="421969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370193"/>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软件失败或亏损的三大主要原因是：缺乏使用者的参与、需求或规格不完整、需求或规格变更。传统的需求管理工具或工作表中所储存的数千个需求与上百页的文件早已不合时宜。现在，这些需求管理工具或工作表不适用于目前快速发展的环境。而</a:t>
              </a:r>
              <a:r>
                <a:rPr lang="zh-CN" altLang="en-US" sz="2400" dirty="0">
                  <a:solidFill>
                    <a:srgbClr val="FF0000"/>
                  </a:solidFill>
                </a:rPr>
                <a:t>制作原型是一个有效的简化文档编制、吸引使用者参与、早期辨认需求遗漏、将外在需求风险降到最低的方法</a:t>
              </a:r>
              <a:r>
                <a:rPr lang="zh-CN" altLang="en-US" sz="2400" dirty="0"/>
                <a:t>。将大量文字性文档转变为带有注释与互动性的可视画面更能吸引利益相关者与使用者的注意，让用户在软件开始投入编码前就再次核实确认需求。</a:t>
              </a: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2317541597"/>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2677656"/>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在深入调整前就收集反馈。编码的代价是很大的，系统重构的代价更大，可能会导致项目目标无法完成。但是在原型中修改一些重要的的交互行为或布局等所花费的也只是一点点沟通时间，并且通常一个人就能对原型进行构建和维护，不会打断其他进度。</a:t>
            </a:r>
            <a:r>
              <a:rPr lang="zh-CN" altLang="en-US" sz="2400" dirty="0">
                <a:solidFill>
                  <a:srgbClr val="FF0000"/>
                </a:solidFill>
              </a:rPr>
              <a:t>总的来说，我们使用原型的根本目的不是为了交付，而是沟通、测试、修改、解决不确定因素。</a:t>
            </a:r>
          </a:p>
        </p:txBody>
      </p:sp>
    </p:spTree>
    <p:extLst>
      <p:ext uri="{BB962C8B-B14F-4D97-AF65-F5344CB8AC3E}">
        <p14:creationId xmlns:p14="http://schemas.microsoft.com/office/powerpoint/2010/main" val="1199320673"/>
      </p:ext>
    </p:extLst>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4896485"/>
            <a:chOff x="237030" y="1269554"/>
            <a:chExt cx="7776864" cy="4896544"/>
          </a:xfrm>
        </p:grpSpPr>
        <p:sp>
          <p:nvSpPr>
            <p:cNvPr id="16" name="矩形 15"/>
            <p:cNvSpPr/>
            <p:nvPr/>
          </p:nvSpPr>
          <p:spPr>
            <a:xfrm>
              <a:off x="339939" y="1985208"/>
              <a:ext cx="7673955" cy="3739530"/>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a:t>
              </a:r>
              <a:r>
                <a:rPr lang="zh-CN" altLang="en-US" sz="2400" dirty="0" smtClean="0"/>
                <a:t>。</a:t>
              </a:r>
              <a:r>
                <a:rPr lang="en-US" altLang="zh-CN" sz="2400" dirty="0" smtClean="0"/>
                <a:t>	</a:t>
              </a:r>
              <a:endParaRPr lang="en-US" altLang="zh-CN" sz="2400" dirty="0" smtClean="0"/>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a:t>
              </a:r>
              <a:r>
                <a:rPr lang="zh-CN" altLang="en-US" sz="2400" dirty="0" smtClean="0"/>
                <a:t>。你</a:t>
              </a:r>
              <a:r>
                <a:rPr lang="zh-CN" altLang="en-US" sz="2400" dirty="0"/>
                <a:t>要仔细考虑用户会是如何按着它们的方式尝试去完成自己的目标需求的</a:t>
              </a:r>
              <a:r>
                <a:rPr lang="zh-CN" altLang="en-US" sz="2400" dirty="0" smtClean="0"/>
                <a:t>。</a:t>
              </a:r>
              <a:endParaRPr lang="en-US" altLang="zh-CN" sz="2400"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a:t>
              </a:r>
              <a:r>
                <a:rPr lang="zh-CN" altLang="en-US" sz="2400" dirty="0" smtClean="0"/>
                <a:t>。</a:t>
              </a:r>
              <a:endParaRPr lang="zh-CN" altLang="en-US" sz="2400"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688595705"/>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093428"/>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rPr>
                <a:t>有一条简单的经验法则</a:t>
              </a:r>
              <a:r>
                <a:rPr lang="en-US" altLang="zh-CN" sz="2000" dirty="0">
                  <a:latin typeface="+mn-ea"/>
                </a:rPr>
                <a:t>:</a:t>
              </a:r>
              <a:r>
                <a:rPr lang="zh-CN" altLang="en-US" sz="2000" dirty="0">
                  <a:solidFill>
                    <a:srgbClr val="FF0000"/>
                  </a:solidFill>
                  <a:latin typeface="+mn-ea"/>
                </a:rPr>
                <a:t>每一个屏幕应该仅保存一个重要的动作。</a:t>
              </a:r>
              <a:r>
                <a:rPr lang="zh-CN" altLang="en-US" sz="2000" dirty="0">
                  <a:latin typeface="+mn-ea"/>
                </a:rPr>
                <a:t>对于你的程序而言，其每一屏都应该向那些使用它的用户提供一个有实际价值的独立动作。这使的它易于学习，易于使用，易于在必要的时候加入或创建。相比于一个凌乱的屏幕，</a:t>
              </a:r>
              <a:r>
                <a:rPr lang="en-US" altLang="zh-CN" sz="2000" dirty="0">
                  <a:latin typeface="+mn-ea"/>
                </a:rPr>
                <a:t>100</a:t>
              </a:r>
              <a:r>
                <a:rPr lang="zh-CN" altLang="en-US" sz="2000" dirty="0">
                  <a:latin typeface="+mn-ea"/>
                </a:rPr>
                <a:t>个清晰的屏幕才是更可取的。</a:t>
              </a:r>
              <a:endParaRPr lang="zh-CN" altLang="en-US" sz="2000" dirty="0">
                <a:solidFill>
                  <a:srgbClr val="2E2E2E"/>
                </a:solidFill>
                <a:latin typeface="+mn-ea"/>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8" name="矩形 27"/>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26" name="矩形 25"/>
            <p:cNvSpPr/>
            <p:nvPr/>
          </p:nvSpPr>
          <p:spPr>
            <a:xfrm>
              <a:off x="255906" y="1790269"/>
              <a:ext cx="5326896" cy="1631216"/>
            </a:xfrm>
            <a:prstGeom prst="rect">
              <a:avLst/>
            </a:prstGeom>
          </p:spPr>
          <p:txBody>
            <a:bodyPr wrap="square">
              <a:spAutoFit/>
            </a:bodyPr>
            <a:lstStyle/>
            <a:p>
              <a:r>
                <a:rPr lang="zh-CN" altLang="en-US" sz="2000" dirty="0">
                  <a:latin typeface="+mn-ea"/>
                </a:rPr>
                <a:t>拿 </a:t>
              </a:r>
              <a:r>
                <a:rPr lang="en-US" altLang="zh-CN" sz="2000" dirty="0">
                  <a:latin typeface="+mn-ea"/>
                </a:rPr>
                <a:t>Uber </a:t>
              </a:r>
              <a:r>
                <a:rPr lang="zh-CN" altLang="en-US" sz="2000" dirty="0">
                  <a:latin typeface="+mn-ea"/>
                </a:rPr>
                <a:t>来说，</a:t>
              </a:r>
              <a:r>
                <a:rPr lang="en-US" altLang="zh-CN" sz="2000" dirty="0">
                  <a:latin typeface="+mn-ea"/>
                </a:rPr>
                <a:t>Uber</a:t>
              </a:r>
              <a:r>
                <a:rPr lang="zh-CN" altLang="en-US" sz="2000" dirty="0">
                  <a:latin typeface="+mn-ea"/>
                </a:rPr>
                <a:t>清楚地知道用户使用他们应用程序的目的是叫到一辆车，所以程序中并没有覆盖太多信息： 它能够基于地理数据自动定位用户的所在位置，唯一需要用户去做的事情就只是选择上车位置。</a:t>
              </a:r>
              <a:endParaRPr lang="zh-CN" altLang="en-US" sz="2000" dirty="0">
                <a:solidFill>
                  <a:srgbClr val="2E2E2E"/>
                </a:solidFill>
                <a:latin typeface="+mn-ea"/>
                <a:cs typeface="Courier New" panose="02070309020205020404" pitchFamily="49" charset="0"/>
              </a:endParaRPr>
            </a:p>
          </p:txBody>
        </p:sp>
      </p:grpSp>
      <p:grpSp>
        <p:nvGrpSpPr>
          <p:cNvPr id="43" name="组合 42"/>
          <p:cNvGrpSpPr/>
          <p:nvPr/>
        </p:nvGrpSpPr>
        <p:grpSpPr>
          <a:xfrm>
            <a:off x="241307" y="1252582"/>
            <a:ext cx="10133066" cy="4921336"/>
            <a:chOff x="236856" y="1246931"/>
            <a:chExt cx="10133066" cy="4921336"/>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48" name="矩形 47"/>
              <p:cNvSpPr/>
              <p:nvPr/>
            </p:nvSpPr>
            <p:spPr>
              <a:xfrm>
                <a:off x="255906" y="1276454"/>
                <a:ext cx="2069797"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使导航不言自明</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46" name="矩形 45"/>
            <p:cNvSpPr/>
            <p:nvPr/>
          </p:nvSpPr>
          <p:spPr>
            <a:xfrm>
              <a:off x="255906" y="1767062"/>
              <a:ext cx="5326896" cy="440120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对任何应用程序来说，帮助用户导航前往正确的地方都是相当重要的一件事情</a:t>
              </a:r>
              <a:r>
                <a:rPr lang="zh-CN" altLang="en-US" sz="2000" dirty="0" smtClean="0">
                  <a:solidFill>
                    <a:srgbClr val="2E2E2E"/>
                  </a:solidFill>
                  <a:latin typeface="+mn-ea"/>
                  <a:cs typeface="Courier New" panose="02070309020205020404" pitchFamily="49" charset="0"/>
                </a:rPr>
                <a:t>。毕竟</a:t>
              </a:r>
              <a:r>
                <a:rPr lang="zh-CN" altLang="en-US" sz="2000" dirty="0">
                  <a:solidFill>
                    <a:srgbClr val="2E2E2E"/>
                  </a:solidFill>
                  <a:latin typeface="+mn-ea"/>
                  <a:cs typeface="Courier New" panose="02070309020205020404" pitchFamily="49" charset="0"/>
                </a:rPr>
                <a:t>，如果用户都发现不了，那么再酷的功能特性或最最吸引人的内容也是没用的。优秀的移动导航遵循以下</a:t>
              </a:r>
              <a:r>
                <a:rPr lang="zh-CN" altLang="en-US" sz="2000" dirty="0" smtClean="0">
                  <a:solidFill>
                    <a:srgbClr val="2E2E2E"/>
                  </a:solidFill>
                  <a:latin typeface="+mn-ea"/>
                  <a:cs typeface="Courier New" panose="02070309020205020404" pitchFamily="49" charset="0"/>
                </a:rPr>
                <a:t>基本原则：</a:t>
              </a:r>
              <a:endParaRPr lang="en-US" altLang="zh-CN" sz="2000" dirty="0" smtClean="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a:t>
              </a:r>
              <a:r>
                <a:rPr lang="en-US" altLang="zh-CN" sz="2000" dirty="0">
                  <a:solidFill>
                    <a:srgbClr val="2E2E2E"/>
                  </a:solidFill>
                  <a:latin typeface="+mn-ea"/>
                  <a:cs typeface="Courier New" panose="02070309020205020404" pitchFamily="49" charset="0"/>
                </a:rPr>
                <a:t>1</a:t>
              </a:r>
              <a:r>
                <a:rPr lang="zh-CN" altLang="en-US" sz="2000" dirty="0">
                  <a:solidFill>
                    <a:srgbClr val="2E2E2E"/>
                  </a:solidFill>
                  <a:latin typeface="+mn-ea"/>
                  <a:cs typeface="Courier New" panose="02070309020205020404" pitchFamily="49" charset="0"/>
                </a:rPr>
                <a:t>）</a:t>
              </a:r>
              <a:r>
                <a:rPr lang="zh-CN" altLang="en-US" sz="2000" dirty="0">
                  <a:solidFill>
                    <a:srgbClr val="FF0000"/>
                  </a:solidFill>
                  <a:latin typeface="+mn-ea"/>
                  <a:cs typeface="Courier New" panose="02070309020205020404" pitchFamily="49" charset="0"/>
                </a:rPr>
                <a:t>导航必须是连贯的。</a:t>
              </a:r>
              <a:r>
                <a:rPr lang="zh-CN" altLang="en-US" sz="2000" dirty="0">
                  <a:solidFill>
                    <a:srgbClr val="2E2E2E"/>
                  </a:solidFill>
                  <a:latin typeface="+mn-ea"/>
                  <a:cs typeface="Courier New" panose="02070309020205020404" pitchFamily="49" charset="0"/>
                </a:rPr>
                <a:t>首先，你应该使用恰当的标识物（正确的视觉隐喻</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a:t>
              </a:r>
              <a:r>
                <a:rPr lang="en-US" altLang="zh-CN" sz="2000" dirty="0">
                  <a:solidFill>
                    <a:srgbClr val="2E2E2E"/>
                  </a:solidFill>
                  <a:latin typeface="+mn-ea"/>
                  <a:cs typeface="Courier New" panose="02070309020205020404" pitchFamily="49" charset="0"/>
                </a:rPr>
                <a:t>2</a:t>
              </a:r>
              <a:r>
                <a:rPr lang="zh-CN" altLang="en-US" sz="2000" dirty="0">
                  <a:solidFill>
                    <a:srgbClr val="2E2E2E"/>
                  </a:solidFill>
                  <a:latin typeface="+mn-ea"/>
                  <a:cs typeface="Courier New" panose="02070309020205020404" pitchFamily="49" charset="0"/>
                </a:rPr>
                <a:t>）</a:t>
              </a:r>
              <a:r>
                <a:rPr lang="zh-CN" altLang="en-US" sz="2000" dirty="0">
                  <a:solidFill>
                    <a:srgbClr val="FF0000"/>
                  </a:solidFill>
                  <a:latin typeface="+mn-ea"/>
                  <a:cs typeface="Courier New" panose="02070309020205020404" pitchFamily="49" charset="0"/>
                </a:rPr>
                <a:t>导航必须保持一致性。</a:t>
              </a:r>
              <a:r>
                <a:rPr lang="zh-CN" altLang="en-US" sz="2000" dirty="0">
                  <a:solidFill>
                    <a:srgbClr val="2E2E2E"/>
                  </a:solidFill>
                  <a:latin typeface="+mn-ea"/>
                  <a:cs typeface="Courier New" panose="02070309020205020404" pitchFamily="49" charset="0"/>
                </a:rPr>
                <a:t>在不同页面中，千万不要把导航控件移动到不同的位置或者隐藏起来。这样会很容易使用户迷失掉的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a:t>
              </a:r>
              <a:r>
                <a:rPr lang="en-US" altLang="zh-CN" sz="2000" dirty="0">
                  <a:solidFill>
                    <a:srgbClr val="2E2E2E"/>
                  </a:solidFill>
                  <a:latin typeface="+mn-ea"/>
                  <a:cs typeface="Courier New" panose="02070309020205020404" pitchFamily="49" charset="0"/>
                </a:rPr>
                <a:t>3</a:t>
              </a:r>
              <a:r>
                <a:rPr lang="zh-CN" altLang="en-US" sz="2000" dirty="0">
                  <a:solidFill>
                    <a:srgbClr val="2E2E2E"/>
                  </a:solidFill>
                  <a:latin typeface="+mn-ea"/>
                  <a:cs typeface="Courier New" panose="02070309020205020404" pitchFamily="49" charset="0"/>
                </a:rPr>
                <a:t>）</a:t>
              </a:r>
              <a:r>
                <a:rPr lang="zh-CN" altLang="en-US" sz="2000" dirty="0">
                  <a:solidFill>
                    <a:srgbClr val="FF0000"/>
                  </a:solidFill>
                  <a:latin typeface="+mn-ea"/>
                  <a:cs typeface="Courier New" panose="02070309020205020404" pitchFamily="49" charset="0"/>
                </a:rPr>
                <a:t>导航应该传达出用户当前的位置。</a:t>
              </a:r>
              <a:r>
                <a:rPr lang="zh-CN" altLang="en-US" sz="2000" dirty="0">
                  <a:solidFill>
                    <a:srgbClr val="2E2E2E"/>
                  </a:solidFill>
                  <a:latin typeface="+mn-ea"/>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4918920"/>
            <a:chOff x="236856" y="1246931"/>
            <a:chExt cx="10925154" cy="4918920"/>
          </a:xfrm>
        </p:grpSpPr>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5906" y="1276454"/>
                <a:ext cx="3416320"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基于内容的卡片式导航模式</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903147"/>
              <a:ext cx="5326896" cy="4093428"/>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lang="zh-CN" altLang="en-US" sz="2000" dirty="0">
                  <a:solidFill>
                    <a:srgbClr val="FF0000"/>
                  </a:solidFill>
                  <a:latin typeface="+mn-ea"/>
                  <a:cs typeface="Courier New" panose="02070309020205020404" pitchFamily="49" charset="0"/>
                </a:rPr>
                <a:t>卡片式设计能够统一而自由地组织内容</a:t>
              </a:r>
              <a:r>
                <a:rPr lang="zh-CN" altLang="en-US" sz="2000" dirty="0">
                  <a:solidFill>
                    <a:srgbClr val="2E2E2E"/>
                  </a:solidFill>
                  <a:latin typeface="+mn-ea"/>
                  <a:cs typeface="Courier New" panose="02070309020205020404" pitchFamily="49" charset="0"/>
                </a:rPr>
                <a:t>，并且很容易消化大量不同类型的内容</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en-US" altLang="zh-CN" sz="2000" dirty="0">
                  <a:solidFill>
                    <a:srgbClr val="2E2E2E"/>
                  </a:solidFill>
                  <a:latin typeface="+mn-ea"/>
                  <a:cs typeface="Courier New" panose="02070309020205020404" pitchFamily="49" charset="0"/>
                </a:rPr>
                <a:t>·</a:t>
              </a:r>
              <a:r>
                <a:rPr lang="zh-CN" altLang="en-US" sz="2000" dirty="0">
                  <a:solidFill>
                    <a:srgbClr val="FF0000"/>
                  </a:solidFill>
                  <a:latin typeface="+mn-ea"/>
                  <a:cs typeface="Courier New" panose="02070309020205020404" pitchFamily="49" charset="0"/>
                </a:rPr>
                <a:t>卡片将用户划分成更有意义的区块</a:t>
              </a:r>
              <a:r>
                <a:rPr lang="zh-CN" altLang="en-US" sz="2000" dirty="0">
                  <a:solidFill>
                    <a:srgbClr val="2E2E2E"/>
                  </a:solidFill>
                  <a:latin typeface="+mn-ea"/>
                  <a:cs typeface="Courier New" panose="02070309020205020404" pitchFamily="49" charset="0"/>
                </a:rPr>
                <a:t>，让屏幕的利用率更高。就像不同的文本段落组成文章一样，卡片式设计将不同类型的内容用卡片承载着，构成连贯的信息流</a:t>
              </a:r>
              <a:r>
                <a:rPr lang="zh-CN" altLang="en-US" sz="2000" dirty="0" smtClean="0">
                  <a:solidFill>
                    <a:srgbClr val="2E2E2E"/>
                  </a:solidFill>
                  <a:latin typeface="+mn-ea"/>
                  <a:cs typeface="Courier New" panose="02070309020205020404" pitchFamily="49" charset="0"/>
                </a:rPr>
                <a:t>。</a:t>
              </a:r>
              <a:endParaRPr lang="zh-CN" altLang="en-US" sz="2000" dirty="0">
                <a:solidFill>
                  <a:srgbClr val="2E2E2E"/>
                </a:solidFill>
                <a:latin typeface="+mn-ea"/>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5" name="矩形 74"/>
              <p:cNvSpPr/>
              <p:nvPr/>
            </p:nvSpPr>
            <p:spPr>
              <a:xfrm>
                <a:off x="255906" y="1276454"/>
                <a:ext cx="5032147"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基于手指的触控点设计控件的布局和位置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3" name="矩形 72"/>
            <p:cNvSpPr/>
            <p:nvPr/>
          </p:nvSpPr>
          <p:spPr>
            <a:xfrm>
              <a:off x="255906" y="1903147"/>
              <a:ext cx="5326896" cy="3785652"/>
            </a:xfrm>
            <a:prstGeom prst="rect">
              <a:avLst/>
            </a:prstGeom>
          </p:spPr>
          <p:txBody>
            <a:bodyPr wrap="square">
              <a:spAutoFit/>
            </a:bodyPr>
            <a:lstStyle/>
            <a:p>
              <a:r>
                <a:rPr lang="en-US" altLang="zh-CN" sz="2000" dirty="0">
                  <a:solidFill>
                    <a:srgbClr val="2E2E2E"/>
                  </a:solidFill>
                  <a:latin typeface="+mn-ea"/>
                  <a:cs typeface="Courier New" panose="02070309020205020404" pitchFamily="49" charset="0"/>
                </a:rPr>
                <a:t>Steven Hoover </a:t>
              </a:r>
              <a:r>
                <a:rPr lang="zh-CN" altLang="en-US" sz="2000" dirty="0">
                  <a:solidFill>
                    <a:srgbClr val="2E2E2E"/>
                  </a:solidFill>
                  <a:latin typeface="+mn-ea"/>
                  <a:cs typeface="Courier New" panose="02070309020205020404" pitchFamily="49" charset="0"/>
                </a:rPr>
                <a:t>在他的“用户究竟如何使用移动设备”的研究中发现，</a:t>
              </a:r>
              <a:r>
                <a:rPr lang="en-US" altLang="zh-CN" sz="2000" dirty="0">
                  <a:solidFill>
                    <a:srgbClr val="2E2E2E"/>
                  </a:solidFill>
                  <a:latin typeface="+mn-ea"/>
                  <a:cs typeface="Courier New" panose="02070309020205020404" pitchFamily="49" charset="0"/>
                </a:rPr>
                <a:t>49%</a:t>
              </a:r>
              <a:r>
                <a:rPr lang="zh-CN" altLang="en-US" sz="2000" dirty="0">
                  <a:solidFill>
                    <a:srgbClr val="2E2E2E"/>
                  </a:solidFill>
                  <a:latin typeface="+mn-ea"/>
                  <a:cs typeface="Courier New" panose="02070309020205020404" pitchFamily="49" charset="0"/>
                </a:rPr>
                <a:t>的人习惯于使用单个拇指来完成所有操作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将</a:t>
              </a:r>
              <a:r>
                <a:rPr lang="zh-CN" altLang="en-US" sz="2000" dirty="0">
                  <a:solidFill>
                    <a:srgbClr val="2E2E2E"/>
                  </a:solidFill>
                  <a:latin typeface="+mn-ea"/>
                  <a:cs typeface="Courier New" panose="02070309020205020404" pitchFamily="49" charset="0"/>
                </a:rPr>
                <a:t>顶级菜单，高频使用的控件和公有的动作放在绿色区域是非常重要的，因为单拇指能够很舒适的跟它们产生交互</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另一方面</a:t>
              </a:r>
              <a:r>
                <a:rPr lang="zh-CN" altLang="en-US" sz="2000" dirty="0">
                  <a:solidFill>
                    <a:srgbClr val="2E2E2E"/>
                  </a:solidFill>
                  <a:latin typeface="+mn-ea"/>
                  <a:cs typeface="Courier New" panose="02070309020205020404" pitchFamily="49" charset="0"/>
                </a:rPr>
                <a:t>，把那些具有否定意义的动作（比如删除或清除）放在手指不容易触及到的红色区域，因为我们不希望用户意外的跟它们产生作用。</a:t>
              </a:r>
            </a:p>
          </p:txBody>
        </p:sp>
      </p:grpSp>
    </p:spTree>
    <p:extLst>
      <p:ext uri="{BB962C8B-B14F-4D97-AF65-F5344CB8AC3E}">
        <p14:creationId xmlns:p14="http://schemas.microsoft.com/office/powerpoint/2010/main" val="30923397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255454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你不应该将移动设计视作是孤立的。对用户来讲，创建一个在移动端、桌面端和平板端无缝结合的体验是非常重要的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为</a:t>
            </a:r>
            <a:r>
              <a:rPr lang="zh-CN" altLang="en-US" sz="2000" dirty="0">
                <a:solidFill>
                  <a:srgbClr val="2E2E2E"/>
                </a:solidFill>
                <a:latin typeface="+mn-ea"/>
                <a:cs typeface="Courier New" panose="02070309020205020404" pitchFamily="49" charset="0"/>
              </a:rPr>
              <a:t>例，你</a:t>
            </a:r>
            <a:r>
              <a:rPr lang="zh-CN" altLang="en-US" sz="2000" dirty="0" smtClean="0">
                <a:solidFill>
                  <a:srgbClr val="2E2E2E"/>
                </a:solidFill>
                <a:latin typeface="+mn-ea"/>
                <a:cs typeface="Courier New" panose="02070309020205020404" pitchFamily="49" charset="0"/>
              </a:rPr>
              <a:t>在</a:t>
            </a:r>
            <a:r>
              <a:rPr lang="en-US" altLang="zh-CN" sz="2000" dirty="0" smtClean="0">
                <a:solidFill>
                  <a:srgbClr val="2E2E2E"/>
                </a:solidFill>
                <a:latin typeface="+mn-ea"/>
                <a:cs typeface="Courier New" panose="02070309020205020404" pitchFamily="49" charset="0"/>
              </a:rPr>
              <a:t>PC</a:t>
            </a:r>
            <a:r>
              <a:rPr lang="zh-CN" altLang="en-US" sz="2000" dirty="0" smtClean="0">
                <a:solidFill>
                  <a:srgbClr val="2E2E2E"/>
                </a:solidFill>
                <a:latin typeface="+mn-ea"/>
                <a:cs typeface="Courier New" panose="02070309020205020404" pitchFamily="49" charset="0"/>
              </a:rPr>
              <a:t>端的各种操作所产生的数据会在移动端得到同步。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意识</a:t>
            </a:r>
            <a:r>
              <a:rPr lang="zh-CN" altLang="en-US" sz="2000" dirty="0">
                <a:solidFill>
                  <a:srgbClr val="2E2E2E"/>
                </a:solidFill>
                <a:latin typeface="+mn-ea"/>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extLst>
      <p:ext uri="{BB962C8B-B14F-4D97-AF65-F5344CB8AC3E}">
        <p14:creationId xmlns:p14="http://schemas.microsoft.com/office/powerpoint/2010/main" val="429214682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extLst>
      <p:ext uri="{BB962C8B-B14F-4D97-AF65-F5344CB8AC3E}">
        <p14:creationId xmlns:p14="http://schemas.microsoft.com/office/powerpoint/2010/main" val="339966153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对于</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的状态设计</a:t>
                </a:r>
                <a:r>
                  <a:rPr lang="zh-CN" altLang="en-US" sz="2000" dirty="0" smtClean="0">
                    <a:solidFill>
                      <a:srgbClr val="2E2E2E"/>
                    </a:solidFill>
                    <a:latin typeface="+mn-ea"/>
                    <a:cs typeface="Courier New" panose="02070309020205020404" pitchFamily="49" charset="0"/>
                  </a:rPr>
                  <a:t>，界面</a:t>
                </a:r>
                <a:r>
                  <a:rPr lang="zh-CN" altLang="en-US" sz="2000" dirty="0">
                    <a:solidFill>
                      <a:srgbClr val="2E2E2E"/>
                    </a:solidFill>
                    <a:latin typeface="+mn-ea"/>
                    <a:cs typeface="Courier New" panose="02070309020205020404" pitchFamily="49" charset="0"/>
                  </a:rPr>
                  <a:t>需要通过反馈让用户明白发生了什么，而无需用户猜测。而带有动效的微交互正是以提供视觉反馈而闻名。</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想要展现创意十足的微交互动效，数据的上传和下载过程都是不错的选择</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另外一个经典的案例就是下来刷新，这是目前移动端</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4918920"/>
            <a:chOff x="236856" y="1246931"/>
            <a:chExt cx="10450972" cy="4918920"/>
          </a:xfrm>
        </p:grpSpPr>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255906" y="1790269"/>
              <a:ext cx="5326896" cy="4093428"/>
            </a:xfrm>
            <a:prstGeom prst="rect">
              <a:avLst/>
            </a:prstGeom>
          </p:spPr>
          <p:txBody>
            <a:bodyPr wrap="square">
              <a:spAutoFit/>
            </a:bodyPr>
            <a:lstStyle/>
            <a:p>
              <a:r>
                <a:rPr lang="zh-CN" altLang="en-US" sz="2000" dirty="0" smtClean="0">
                  <a:solidFill>
                    <a:srgbClr val="2E2E2E"/>
                  </a:solidFill>
                  <a:latin typeface="+mn-ea"/>
                  <a:cs typeface="Courier New" panose="02070309020205020404" pitchFamily="49" charset="0"/>
                </a:rPr>
                <a:t>   即使</a:t>
              </a:r>
              <a:r>
                <a:rPr lang="zh-CN" altLang="en-US" sz="2000" dirty="0">
                  <a:solidFill>
                    <a:srgbClr val="2E2E2E"/>
                  </a:solidFill>
                  <a:latin typeface="+mn-ea"/>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000" dirty="0">
                  <a:solidFill>
                    <a:srgbClr val="FF0000"/>
                  </a:solidFill>
                  <a:latin typeface="+mn-ea"/>
                  <a:cs typeface="Courier New" panose="02070309020205020404" pitchFamily="49" charset="0"/>
                </a:rPr>
                <a:t>UI</a:t>
              </a:r>
              <a:r>
                <a:rPr lang="zh-CN" altLang="en-US" sz="2000" dirty="0">
                  <a:solidFill>
                    <a:srgbClr val="FF0000"/>
                  </a:solidFill>
                  <a:latin typeface="+mn-ea"/>
                  <a:cs typeface="Courier New" panose="02070309020205020404" pitchFamily="49" charset="0"/>
                </a:rPr>
                <a:t>界面中的按钮能够模仿现实中的按钮反馈来强化交互，简单的说来，就是让用户输入和操作的视觉反馈更加明显一些</a:t>
              </a:r>
              <a:r>
                <a:rPr lang="zh-CN" altLang="en-US" sz="2000" dirty="0" smtClean="0">
                  <a:solidFill>
                    <a:srgbClr val="FF0000"/>
                  </a:solidFill>
                  <a:latin typeface="+mn-ea"/>
                  <a:cs typeface="Courier New" panose="02070309020205020404" pitchFamily="49" charset="0"/>
                </a:rPr>
                <a:t>。</a:t>
              </a:r>
              <a:endParaRPr lang="en-US" altLang="zh-CN" sz="2000" dirty="0" smtClean="0">
                <a:solidFill>
                  <a:srgbClr val="FF0000"/>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   视觉</a:t>
              </a:r>
              <a:r>
                <a:rPr lang="zh-CN" altLang="en-US" sz="2000" dirty="0">
                  <a:solidFill>
                    <a:srgbClr val="2E2E2E"/>
                  </a:solidFill>
                  <a:latin typeface="+mn-ea"/>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643" y="1224534"/>
            <a:ext cx="10674315" cy="4918920"/>
            <a:chOff x="236856" y="1246931"/>
            <a:chExt cx="10674315" cy="4918920"/>
          </a:xfrm>
        </p:grpSpPr>
        <p:pic>
          <p:nvPicPr>
            <p:cNvPr id="61" name="图片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790269"/>
              <a:ext cx="5326896" cy="3170099"/>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动效一个很重要的功能，是展现状态和内容的转变与过渡，用来解释屏幕上各种元素的排布和</a:t>
              </a:r>
              <a:r>
                <a:rPr lang="zh-CN" altLang="en-US" sz="2000" dirty="0" smtClean="0">
                  <a:solidFill>
                    <a:srgbClr val="2E2E2E"/>
                  </a:solidFill>
                  <a:latin typeface="+mn-ea"/>
                  <a:cs typeface="Courier New" panose="02070309020205020404" pitchFamily="49" charset="0"/>
                </a:rPr>
                <a:t>层次。</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图标可能会从一个形状变为另外一个形状，在不同的时间以不同的功能呈现，而这种过渡和转变就是靠动效来表现的。</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110802"/>
            <a:chOff x="236856" y="1241630"/>
            <a:chExt cx="10156052" cy="5110802"/>
          </a:xfrm>
        </p:grpSpPr>
        <p:grpSp>
          <p:nvGrpSpPr>
            <p:cNvPr id="103" name="组合 102"/>
            <p:cNvGrpSpPr/>
            <p:nvPr/>
          </p:nvGrpSpPr>
          <p:grpSpPr>
            <a:xfrm>
              <a:off x="236856" y="1241630"/>
              <a:ext cx="9810220" cy="4924221"/>
              <a:chOff x="236856" y="1241630"/>
              <a:chExt cx="9810220" cy="4924221"/>
            </a:xfrm>
          </p:grpSpPr>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723" y="1241630"/>
                <a:ext cx="3168353" cy="2376265"/>
              </a:xfrm>
              <a:prstGeom prst="rect">
                <a:avLst/>
              </a:prstGeom>
            </p:spPr>
          </p:pic>
          <p:grpSp>
            <p:nvGrpSpPr>
              <p:cNvPr id="106" name="组合 105"/>
              <p:cNvGrpSpPr/>
              <p:nvPr/>
            </p:nvGrpSpPr>
            <p:grpSpPr>
              <a:xfrm>
                <a:off x="236856" y="1246931"/>
                <a:ext cx="5426302" cy="4918920"/>
                <a:chOff x="236856" y="1246931"/>
                <a:chExt cx="5426302" cy="4918920"/>
              </a:xfrm>
            </p:grpSpPr>
            <p:grpSp>
              <p:nvGrpSpPr>
                <p:cNvPr id="108" name="组合 107"/>
                <p:cNvGrpSpPr/>
                <p:nvPr/>
              </p:nvGrpSpPr>
              <p:grpSpPr>
                <a:xfrm>
                  <a:off x="236856" y="1246931"/>
                  <a:ext cx="5426302" cy="4918920"/>
                  <a:chOff x="237031" y="1247120"/>
                  <a:chExt cx="7776863" cy="4918979"/>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776863" cy="4918979"/>
                    <a:chOff x="1285644" y="1756066"/>
                    <a:chExt cx="7135478" cy="3589033"/>
                  </a:xfrm>
                </p:grpSpPr>
                <p:sp>
                  <p:nvSpPr>
                    <p:cNvPr id="112" name="矩形 11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255906" y="1790269"/>
                <a:ext cx="5326896" cy="286232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294" y="3723221"/>
              <a:ext cx="3505614" cy="2629211"/>
            </a:xfrm>
            <a:prstGeom prst="rect">
              <a:avLst/>
            </a:prstGeom>
          </p:spPr>
        </p:pic>
      </p:grpSp>
    </p:spTree>
    <p:extLst>
      <p:ext uri="{BB962C8B-B14F-4D97-AF65-F5344CB8AC3E}">
        <p14:creationId xmlns:p14="http://schemas.microsoft.com/office/powerpoint/2010/main" val="402293640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00110"/>
            </a:xfrm>
            <a:prstGeom prst="rect">
              <a:avLst/>
            </a:prstGeom>
          </p:spPr>
          <p:txBody>
            <a:bodyPr wrap="square">
              <a:spAutoFit/>
            </a:bodyPr>
            <a:lstStyle/>
            <a:p>
              <a:r>
                <a:rPr lang="en-US" altLang="zh-CN" sz="2000" dirty="0" smtClean="0">
                  <a:solidFill>
                    <a:srgbClr val="2E2E2E"/>
                  </a:solidFill>
                  <a:latin typeface="+mn-ea"/>
                  <a:cs typeface="Courier New" panose="02070309020205020404" pitchFamily="49" charset="0"/>
                </a:rPr>
                <a:t>1. </a:t>
              </a:r>
              <a:r>
                <a:rPr lang="zh-CN" altLang="en-US" sz="2000" dirty="0">
                  <a:solidFill>
                    <a:srgbClr val="2E2E2E"/>
                  </a:solidFill>
                  <a:latin typeface="+mn-ea"/>
                  <a:cs typeface="Courier New" panose="02070309020205020404" pitchFamily="49" charset="0"/>
                </a:rPr>
                <a:t>简要复述</a:t>
              </a:r>
              <a:r>
                <a:rPr lang="zh-CN" altLang="en-US" sz="2000" dirty="0" smtClean="0">
                  <a:solidFill>
                    <a:srgbClr val="2E2E2E"/>
                  </a:solidFill>
                  <a:latin typeface="+mn-ea"/>
                  <a:cs typeface="Courier New" panose="02070309020205020404" pitchFamily="49" charset="0"/>
                </a:rPr>
                <a:t>原型设计的几个原则？</a:t>
              </a:r>
              <a:endParaRPr lang="zh-CN" altLang="en-US" sz="2000" dirty="0">
                <a:solidFill>
                  <a:srgbClr val="2E2E2E"/>
                </a:solidFill>
                <a:latin typeface="+mn-ea"/>
                <a:cs typeface="Courier New" panose="02070309020205020404" pitchFamily="49" charset="0"/>
              </a:endParaRPr>
            </a:p>
          </p:txBody>
        </p:sp>
      </p:grpSp>
    </p:spTree>
    <p:extLst>
      <p:ext uri="{BB962C8B-B14F-4D97-AF65-F5344CB8AC3E}">
        <p14:creationId xmlns:p14="http://schemas.microsoft.com/office/powerpoint/2010/main" val="2265070783"/>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extLst>
      <p:ext uri="{BB962C8B-B14F-4D97-AF65-F5344CB8AC3E}">
        <p14:creationId xmlns:p14="http://schemas.microsoft.com/office/powerpoint/2010/main" val="730788224"/>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extLst>
      <p:ext uri="{BB962C8B-B14F-4D97-AF65-F5344CB8AC3E}">
        <p14:creationId xmlns:p14="http://schemas.microsoft.com/office/powerpoint/2010/main" val="16636681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extLst>
      <p:ext uri="{BB962C8B-B14F-4D97-AF65-F5344CB8AC3E}">
        <p14:creationId xmlns:p14="http://schemas.microsoft.com/office/powerpoint/2010/main" val="3973456636"/>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extLst>
      <p:ext uri="{BB962C8B-B14F-4D97-AF65-F5344CB8AC3E}">
        <p14:creationId xmlns:p14="http://schemas.microsoft.com/office/powerpoint/2010/main" val="2445992399"/>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extLst>
      <p:ext uri="{BB962C8B-B14F-4D97-AF65-F5344CB8AC3E}">
        <p14:creationId xmlns:p14="http://schemas.microsoft.com/office/powerpoint/2010/main" val="859874657"/>
      </p:ext>
    </p:extLst>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3970318"/>
          </a:xfrm>
          <a:prstGeom prst="rect">
            <a:avLst/>
          </a:prstGeom>
        </p:spPr>
        <p:txBody>
          <a:bodyPr wrap="square">
            <a:spAutoFit/>
          </a:bodyPr>
          <a:lstStyle/>
          <a:p>
            <a:pPr indent="457200">
              <a:lnSpc>
                <a:spcPct val="150000"/>
              </a:lnSpc>
            </a:pPr>
            <a:r>
              <a:rPr lang="zh-CN" altLang="en-US" dirty="0"/>
              <a:t>第三个风险是用户根据原型的性能来推断最终产品的预期性能。</a:t>
            </a:r>
            <a:r>
              <a:rPr lang="zh-CN" altLang="en-US" dirty="0">
                <a:solidFill>
                  <a:schemeClr val="accent1">
                    <a:lumMod val="75000"/>
                  </a:schemeClr>
                </a:solidFill>
              </a:rPr>
              <a:t>不要在预期产品环境中对原型进行评估</a:t>
            </a:r>
            <a:r>
              <a:rPr lang="zh-CN" altLang="en-US" dirty="0" smtClean="0">
                <a:solidFill>
                  <a:schemeClr val="accent1">
                    <a:lumMod val="75000"/>
                  </a:schemeClr>
                </a:solidFill>
              </a:rPr>
              <a:t>。</a:t>
            </a:r>
            <a:endParaRPr lang="en-US" altLang="zh-CN" dirty="0" smtClean="0">
              <a:solidFill>
                <a:schemeClr val="accent1">
                  <a:lumMod val="75000"/>
                </a:schemeClr>
              </a:solidFill>
            </a:endParaRPr>
          </a:p>
          <a:p>
            <a:pPr indent="457200">
              <a:lnSpc>
                <a:spcPct val="150000"/>
              </a:lnSpc>
            </a:pPr>
            <a:r>
              <a:rPr lang="zh-CN" altLang="en-US" dirty="0"/>
              <a:t>为了使原型更真实地模拟最终产品的预期行为，在构建原型时</a:t>
            </a:r>
            <a:r>
              <a:rPr lang="zh-CN" altLang="en-US" dirty="0">
                <a:solidFill>
                  <a:schemeClr val="accent1">
                    <a:lumMod val="75000"/>
                  </a:schemeClr>
                </a:solidFill>
              </a:rPr>
              <a:t>要考虑时间上的延迟或 者让原型看起来还没有准备好马上发布</a:t>
            </a:r>
            <a:r>
              <a:rPr lang="zh-CN" altLang="en-US" dirty="0"/>
              <a:t>。可以在屏幕上放消息，声明它并不代表最终的产品。</a:t>
            </a:r>
          </a:p>
          <a:p>
            <a:pPr indent="457200">
              <a:lnSpc>
                <a:spcPct val="150000"/>
              </a:lnSpc>
            </a:pPr>
            <a:r>
              <a:rPr lang="zh-CN" altLang="en-US" dirty="0"/>
              <a:t>在敏捷开发和其他演进原型中，要</a:t>
            </a:r>
            <a:r>
              <a:rPr lang="zh-CN" altLang="en-US" dirty="0">
                <a:solidFill>
                  <a:schemeClr val="accent1">
                    <a:lumMod val="75000"/>
                  </a:schemeClr>
                </a:solidFill>
              </a:rPr>
              <a:t>保证从一开始就设计一个健壮的、可扩展的架构并写出高质量的代码</a:t>
            </a:r>
            <a:r>
              <a:rPr lang="zh-CN" altLang="en-US" dirty="0"/>
              <a:t>。构建一个产 品级软件并且每</a:t>
            </a:r>
            <a:r>
              <a:rPr lang="en-US" altLang="zh-CN" dirty="0"/>
              <a:t>- </a:t>
            </a:r>
            <a:r>
              <a:rPr lang="zh-CN" altLang="en-US" dirty="0"/>
              <a:t>个时间段只完成其中一小部分。可以在后期迭代中通过重构来优化设计，但后期的重构并不能代替前期设计工作。</a:t>
            </a:r>
          </a:p>
          <a:p>
            <a:pPr indent="457200">
              <a:lnSpc>
                <a:spcPct val="150000"/>
              </a:lnSpc>
            </a:pPr>
            <a:endParaRPr lang="zh-CN" altLang="en-US" dirty="0"/>
          </a:p>
        </p:txBody>
      </p:sp>
    </p:spTree>
    <p:extLst>
      <p:ext uri="{BB962C8B-B14F-4D97-AF65-F5344CB8AC3E}">
        <p14:creationId xmlns:p14="http://schemas.microsoft.com/office/powerpoint/2010/main" val="6823864"/>
      </p:ext>
    </p:extLst>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000821"/>
          </a:xfrm>
          <a:prstGeom prst="rect">
            <a:avLst/>
          </a:prstGeom>
        </p:spPr>
        <p:txBody>
          <a:bodyPr wrap="square">
            <a:spAutoFit/>
          </a:bodyPr>
          <a:lstStyle/>
          <a:p>
            <a:pPr indent="457200">
              <a:lnSpc>
                <a:spcPct val="150000"/>
              </a:lnSpc>
            </a:pPr>
            <a:r>
              <a:rPr lang="zh-CN" altLang="en-US" dirty="0"/>
              <a:t>最后，</a:t>
            </a:r>
            <a:r>
              <a:rPr lang="zh-CN" altLang="en-US" dirty="0">
                <a:solidFill>
                  <a:schemeClr val="accent1">
                    <a:lumMod val="75000"/>
                  </a:schemeClr>
                </a:solidFill>
              </a:rPr>
              <a:t>不要在原型工作</a:t>
            </a:r>
            <a:r>
              <a:rPr lang="zh-CN" altLang="en-US" dirty="0" smtClean="0">
                <a:solidFill>
                  <a:schemeClr val="accent1">
                    <a:lumMod val="75000"/>
                  </a:schemeClr>
                </a:solidFill>
              </a:rPr>
              <a:t>上投入</a:t>
            </a:r>
            <a:r>
              <a:rPr lang="zh-CN" altLang="en-US" dirty="0">
                <a:solidFill>
                  <a:schemeClr val="accent1">
                    <a:lumMod val="75000"/>
                  </a:schemeClr>
                </a:solidFill>
              </a:rPr>
              <a:t>太多精力</a:t>
            </a:r>
            <a:r>
              <a:rPr lang="zh-CN" altLang="en-US"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dirty="0"/>
          </a:p>
        </p:txBody>
      </p:sp>
    </p:spTree>
    <p:extLst>
      <p:ext uri="{BB962C8B-B14F-4D97-AF65-F5344CB8AC3E}">
        <p14:creationId xmlns:p14="http://schemas.microsoft.com/office/powerpoint/2010/main" val="3721164705"/>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extLst>
      <p:ext uri="{BB962C8B-B14F-4D97-AF65-F5344CB8AC3E}">
        <p14:creationId xmlns:p14="http://schemas.microsoft.com/office/powerpoint/2010/main" val="3937484484"/>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extLst>
      <p:ext uri="{BB962C8B-B14F-4D97-AF65-F5344CB8AC3E}">
        <p14:creationId xmlns:p14="http://schemas.microsoft.com/office/powerpoint/2010/main" val="13619835"/>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3693319"/>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val="20000"/>
                    </a:ext>
                  </a:extLst>
                </a:gridCol>
                <a:gridCol w="2937510">
                  <a:extLst>
                    <a:ext uri="{9D8B030D-6E8A-4147-A177-3AD203B41FA5}">
                      <a16:colId xmlns:a16="http://schemas.microsoft.com/office/drawing/2014/main" val="20001"/>
                    </a:ext>
                  </a:extLst>
                </a:gridCol>
                <a:gridCol w="2938145">
                  <a:extLst>
                    <a:ext uri="{9D8B030D-6E8A-4147-A177-3AD203B41FA5}">
                      <a16:colId xmlns:a16="http://schemas.microsoft.com/office/drawing/2014/main"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en-US" altLang="zh-CN" dirty="0" smtClean="0">
                          <a:solidFill>
                            <a:schemeClr val="tx1"/>
                          </a:solidFill>
                        </a:rPr>
                        <a:t>负责 1.7uml新特性ppt</a:t>
                      </a:r>
                      <a:r>
                        <a:rPr lang="zh-CN" altLang="en-US" dirty="0" smtClean="0">
                          <a:solidFill>
                            <a:schemeClr val="tx1"/>
                          </a:solidFill>
                        </a:rPr>
                        <a:t>制作</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负责1.1-1.3的PPT制作，</a:t>
                      </a:r>
                    </a:p>
                    <a:p>
                      <a:pPr algn="l">
                        <a:buNone/>
                      </a:pPr>
                      <a:r>
                        <a:rPr lang="zh-CN" altLang="en-US" dirty="0" smtClean="0">
                          <a:solidFill>
                            <a:schemeClr val="tx1"/>
                          </a:solidFill>
                        </a:rPr>
                        <a:t>1.4 uml结构ppt的制作</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负责uml视图ppt，</a:t>
                      </a:r>
                      <a:r>
                        <a:rPr lang="en-US" altLang="zh-CN" dirty="0" smtClean="0">
                          <a:solidFill>
                            <a:schemeClr val="tx1"/>
                          </a:solidFill>
                        </a:rPr>
                        <a:t>uml</a:t>
                      </a:r>
                      <a:r>
                        <a:rPr lang="zh-CN" altLang="en-US" dirty="0" smtClean="0">
                          <a:solidFill>
                            <a:schemeClr val="tx1"/>
                          </a:solidFill>
                        </a:rPr>
                        <a:t>系统开发阶段</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负责uml的图ppt</a:t>
                      </a:r>
                    </a:p>
                  </a:txBody>
                  <a:tcPr>
                    <a:solidFill>
                      <a:schemeClr val="accent1">
                        <a:lumMod val="40000"/>
                        <a:lumOff val="60000"/>
                      </a:schemeClr>
                    </a:solidFill>
                  </a:tcPr>
                </a:tc>
                <a:tc>
                  <a:txBody>
                    <a:bodyPr/>
                    <a:lstStyle/>
                    <a:p>
                      <a:pPr algn="l">
                        <a:buNone/>
                      </a:pPr>
                      <a:r>
                        <a:rPr lang="en-US" altLang="zh-CN" dirty="0" smtClean="0">
                          <a:solidFill>
                            <a:schemeClr val="tx1"/>
                          </a:solidFill>
                        </a:rPr>
                        <a:t>9.5</a:t>
                      </a: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ln/>
                <a:solidFill>
                  <a:srgbClr val="0070C0"/>
                </a:solidFill>
                <a:effectLst>
                  <a:outerShdw blurRad="38100" dist="19050" dir="2700000" algn="tl" rotWithShape="0">
                    <a:schemeClr val="dk1">
                      <a:alpha val="40000"/>
                    </a:schemeClr>
                  </a:outerShdw>
                </a:effectLst>
              </a:rPr>
              <a:t>界面（即以用户为中心的</a:t>
            </a:r>
            <a:r>
              <a:rPr lang="en-US" altLang="zh-CN" sz="2400" dirty="0">
                <a:ln/>
                <a:solidFill>
                  <a:srgbClr val="0070C0"/>
                </a:solidFill>
                <a:effectLst>
                  <a:outerShdw blurRad="38100" dist="19050" dir="2700000" algn="tl" rotWithShape="0">
                    <a:schemeClr val="dk1">
                      <a:alpha val="40000"/>
                    </a:schemeClr>
                  </a:outerShdw>
                </a:effectLst>
              </a:rPr>
              <a:t>UI</a:t>
            </a:r>
            <a:r>
              <a:rPr lang="zh-CN" altLang="en-US" sz="2400" dirty="0">
                <a:ln/>
                <a:solidFill>
                  <a:srgbClr val="0070C0"/>
                </a:solidFill>
                <a:effectLst>
                  <a:outerShdw blurRad="38100" dist="19050" dir="2700000" algn="tl" rotWithShape="0">
                    <a:schemeClr val="dk1">
                      <a:alpha val="40000"/>
                    </a:schemeClr>
                  </a:outerShdw>
                </a:effectLst>
              </a:rPr>
              <a:t>）</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ln/>
                <a:solidFill>
                  <a:srgbClr val="0070C0"/>
                </a:solidFill>
                <a:effectLst>
                  <a:outerShdw blurRad="38100" dist="19050" dir="2700000" algn="tl" rotWithShape="0">
                    <a:schemeClr val="dk1">
                      <a:alpha val="40000"/>
                    </a:schemeClr>
                  </a:outerShdw>
                </a:effectLst>
              </a:rPr>
              <a:t>原型（prototype）</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en-US" altLang="zh-CN" sz="2400" dirty="0">
                <a:ln/>
                <a:solidFill>
                  <a:schemeClr val="tx1"/>
                </a:solidFill>
                <a:effectLst>
                  <a:outerShdw blurRad="38100" dist="19050" dir="2700000" algn="tl" rotWithShape="0">
                    <a:schemeClr val="dk1">
                      <a:alpha val="40000"/>
                    </a:schemeClr>
                  </a:outerShdw>
                </a:effectLst>
              </a:rPr>
              <a:t>1.</a:t>
            </a:r>
            <a:r>
              <a:rPr lang="zh-CN" altLang="en-US" sz="2400" dirty="0">
                <a:ln/>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ln/>
                <a:solidFill>
                  <a:schemeClr val="tx1"/>
                </a:solidFill>
                <a:effectLst>
                  <a:outerShdw blurRad="38100" dist="19050" dir="2700000" algn="tl" rotWithShape="0">
                    <a:schemeClr val="dk1">
                      <a:alpha val="40000"/>
                    </a:schemeClr>
                  </a:outerShdw>
                </a:effectLst>
              </a:rPr>
              <a:t>2.</a:t>
            </a:r>
            <a:r>
              <a:rPr lang="zh-CN" altLang="en-US" sz="2400" dirty="0">
                <a:ln/>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参考资料</a:t>
            </a:r>
            <a:r>
              <a:rPr lang="en-US" altLang="zh-CN" sz="2400" dirty="0">
                <a:ln/>
                <a:solidFill>
                  <a:schemeClr val="tx1"/>
                </a:solidFill>
                <a:effectLst>
                  <a:outerShdw blurRad="38100" dist="19050" dir="2700000" algn="tl" rotWithShape="0">
                    <a:schemeClr val="dk1">
                      <a:alpha val="40000"/>
                    </a:schemeClr>
                  </a:outerShdw>
                </a:effectLst>
              </a:rPr>
              <a:t>:</a:t>
            </a:r>
            <a:r>
              <a:rPr lang="zh-CN" altLang="en-US" sz="2400" dirty="0">
                <a:ln/>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ln/>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3218</Words>
  <Application>Microsoft Office PowerPoint</Application>
  <PresentationFormat>自定义</PresentationFormat>
  <Paragraphs>271</Paragraphs>
  <Slides>29</Slides>
  <Notes>9</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+中文标题</vt:lpstr>
      <vt:lpstr>Arial Unicode MS</vt:lpstr>
      <vt:lpstr>华文行楷</vt:lpstr>
      <vt:lpstr>华文新魏</vt:lpstr>
      <vt:lpstr>宋体</vt:lpstr>
      <vt:lpstr>微软雅黑</vt:lpstr>
      <vt:lpstr>Arial</vt:lpstr>
      <vt:lpstr>Calibri</vt:lpstr>
      <vt:lpstr>Courier New</vt:lpstr>
      <vt:lpstr>Eras Bold ITC</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357</cp:revision>
  <dcterms:created xsi:type="dcterms:W3CDTF">2015-04-23T03:04:00Z</dcterms:created>
  <dcterms:modified xsi:type="dcterms:W3CDTF">2018-11-04T10:44:37Z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